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79" r:id="rId8"/>
    <p:sldId id="289" r:id="rId9"/>
    <p:sldId id="266" r:id="rId10"/>
    <p:sldId id="267" r:id="rId11"/>
    <p:sldId id="268" r:id="rId12"/>
    <p:sldId id="272" r:id="rId13"/>
    <p:sldId id="280" r:id="rId14"/>
    <p:sldId id="277" r:id="rId15"/>
    <p:sldId id="282" r:id="rId16"/>
    <p:sldId id="290" r:id="rId17"/>
  </p:sldIdLst>
  <p:sldSz cx="12192000" cy="6858000"/>
  <p:notesSz cx="6858000" cy="9144000"/>
  <p:defaultTextStyle>
    <a:defPPr>
      <a:defRPr lang="en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im bar" initials="hb" lastIdx="3" clrIdx="0">
    <p:extLst>
      <p:ext uri="{19B8F6BF-5375-455C-9EA6-DF929625EA0E}">
        <p15:presenceInfo xmlns:p15="http://schemas.microsoft.com/office/powerpoint/2012/main" userId="6a9a1c67cc497c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36D52A-28CB-4EE9-AE0E-F41192975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D892F20-30C8-48EA-A3C0-C06350A45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72A6A2E-1DE8-4C4A-BA7B-E8FB4ED99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B895EF6-6900-4AF7-9093-41EE2E4C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CA11C64-968A-4BAC-945D-03008D151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7094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CBC567-9AC9-4404-92F2-8A8B88AF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4943C9C-00F8-4684-9C8C-10CDC1343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77F561A-04D7-4340-A7E7-18597BB50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1D24D57-4E73-4DFB-A26D-B945C142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651173-8B44-4673-AD71-5E663FDA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705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29007EBF-EB04-452A-A8A1-DC3ABB5C8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71FF612-2063-4CC1-ADBB-CB4AAA034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732BD9B-C1B8-4194-BC44-B3F40EE0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EE359D7-73C1-429C-8787-3847D3C2A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6C60225-474C-4F7E-8834-E4C7EED1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287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84CED4-1054-439F-B38C-FA2184F6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681FC05-2AA0-4B08-9D24-898C15A9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4E12FB2-8FF4-473B-A541-3F7AE0A8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178D85-CF1F-423B-9BB4-579EEBC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EFBB03-6833-4EEF-A822-4590EFC2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169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2041A94-86DD-43B9-9883-B7A681B0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ADD4FB0-1652-4A14-BCDE-8D7E0651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0763BB9-9A44-4DEB-8B35-1C710D5C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97DA70-AB8D-450A-81FA-1E0E1C68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F9770E5-0BDA-401F-A757-8B5EF444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728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410B93-EBF7-49F1-B259-1C7271BC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B34CE83-2497-49E5-A473-D7AD8C20E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B8C77B7-E0F5-46BC-B5CE-8554EECE0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AE9AB91-750A-456D-BF99-4467CE7A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EE4B1C-9ECE-45B4-A4F0-3E1ED6E9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03DBE4D-57BB-4A34-8D89-9FDE64DD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007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9103D4-ABA7-4CCD-8B14-C8C2A050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F91C2A5-548B-47B0-88D2-5E35F8A4B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675F6C6-B74B-4B38-8846-FFD26E828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A8CFFA6-10D9-43F0-A05C-F37EF73B5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529B497B-07D6-43A9-A947-42A70DDBF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B161FD9-CB73-49DD-8D8F-432A4EB2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8F0DD38-9907-4D88-8E20-D3110FCD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F672977-40D4-46F2-937A-F9E6ACE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7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5FD876-DD6F-49DD-9184-D1430B55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FF9EB9A-9646-4CBF-A36F-1365ACBA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33C449A-254E-4D8A-A71A-27C8D189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00AF207-EDEB-4F1A-8671-64AE9E41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490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99F5EBD-6E08-4CF6-BDD1-D190034B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2FF3798-C37A-4E22-903A-CB083C6B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5F195AA-405E-4DA4-B75B-1B222DFA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146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70FBF0-5779-4159-A248-5D7F124E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A26A43-AECD-4557-BC8D-F24F0DCA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4E86A61-351A-4B5D-8871-0252A3715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4F98029-C6F6-4A9D-8E1D-55A8E184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13224A1-AF6C-409C-840F-2999E2E6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D42AE56-38F6-4387-BB9B-36D51B24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246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62C3AA-38C1-4B73-85E9-C0435E04E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688BE39-0956-4B4F-A860-D8B852971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5517B80-A736-4646-A067-95F16AE5A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4D820B7-67E2-4ACF-B362-1CE7015C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17EABF6-9D4F-476F-886E-21A9355D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413AE2C-96A9-4EBB-85B7-7244FF46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162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6BF3788-2D53-42CE-822E-02AB103E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BDB5D71-A283-441F-AB93-6BEF68DED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6595A9A-0A65-4F2B-BAE5-1EC14E02B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EF47-D31A-4A9C-AE28-1EBE8661015B}" type="datetimeFigureOut">
              <a:rPr lang="en-IL" smtClean="0"/>
              <a:t>02/06/2021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9905A15-0ECA-4020-BAEB-AA3FA1269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CDBB0F6-7120-421E-97FE-944794048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40527-B9AC-4DFC-9C73-9A9D7398472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209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6E9352-36DD-4D4C-9640-22A533AA4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6195"/>
            <a:ext cx="9144000" cy="978286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Aharoni" panose="02010803020104030203" pitchFamily="2" charset="-79"/>
                <a:cs typeface="Aharoni" panose="02010803020104030203" pitchFamily="2" charset="-79"/>
              </a:rPr>
              <a:t>Stroke Prediction</a:t>
            </a:r>
            <a:br>
              <a:rPr lang="en-US" dirty="0"/>
            </a:br>
            <a:r>
              <a:rPr lang="en-US" sz="1600" b="1" dirty="0"/>
              <a:t>Introduction to Data Science Project Course Final Project              </a:t>
            </a:r>
            <a:endParaRPr lang="en-IL" sz="1600" b="1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EBC5648-F996-4C57-8259-CF6F4240D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59484"/>
            <a:ext cx="9144000" cy="3139032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Inter"/>
              </a:rPr>
              <a:t>Can we predict whether a person will suffer a stroke </a:t>
            </a:r>
          </a:p>
          <a:p>
            <a:r>
              <a:rPr lang="en-US" sz="1800" b="1" dirty="0">
                <a:latin typeface="Inter"/>
              </a:rPr>
              <a:t>from biological variables and lifestyle?</a:t>
            </a:r>
          </a:p>
          <a:p>
            <a:pPr algn="l"/>
            <a:endParaRPr lang="en-US" sz="1800" dirty="0">
              <a:latin typeface="Inter"/>
            </a:endParaRPr>
          </a:p>
          <a:p>
            <a:pPr algn="l"/>
            <a:endParaRPr lang="en-US" sz="1800" dirty="0">
              <a:latin typeface="Inter"/>
            </a:endParaRPr>
          </a:p>
          <a:p>
            <a:endParaRPr lang="en-US" sz="2000" dirty="0">
              <a:latin typeface="Int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76BD1-C55A-48F2-8573-525122E4CDAE}"/>
              </a:ext>
            </a:extLst>
          </p:cNvPr>
          <p:cNvSpPr txBox="1"/>
          <p:nvPr/>
        </p:nvSpPr>
        <p:spPr>
          <a:xfrm>
            <a:off x="219075" y="5915620"/>
            <a:ext cx="317182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>
                <a:latin typeface="Inter"/>
              </a:rPr>
              <a:t>Dorelle Afargan - 204005235</a:t>
            </a:r>
          </a:p>
          <a:p>
            <a:pPr algn="l"/>
            <a:r>
              <a:rPr lang="en-US" b="1" dirty="0">
                <a:latin typeface="Inter"/>
              </a:rPr>
              <a:t>Eden Bar - 209037571</a:t>
            </a:r>
          </a:p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C8D7748-E9CC-406D-9A25-B25D180C9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" r="47131"/>
          <a:stretch/>
        </p:blipFill>
        <p:spPr>
          <a:xfrm>
            <a:off x="4535632" y="2837770"/>
            <a:ext cx="2912918" cy="3708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2848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F1B1F3-698F-45B3-A15B-8AA1E1E9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1835"/>
          </a:xfrm>
        </p:spPr>
        <p:txBody>
          <a:bodyPr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Exploring numeric data</a:t>
            </a:r>
            <a:endParaRPr lang="en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DB4ED129-1BBF-4A54-BC99-D9F752928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3810"/>
            <a:ext cx="10515600" cy="171352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800" b="1" dirty="0">
                <a:latin typeface="Aharoni" panose="02010803020104030203" pitchFamily="2" charset="-79"/>
                <a:cs typeface="Aharoni" panose="02010803020104030203" pitchFamily="2" charset="-79"/>
              </a:rPr>
              <a:t>Using Heatmap plot:</a:t>
            </a:r>
          </a:p>
          <a:p>
            <a:pPr marL="0" indent="0" algn="l" rtl="0">
              <a:buNone/>
            </a:pPr>
            <a:r>
              <a:rPr lang="en-US" sz="1600" dirty="0">
                <a:latin typeface="Inter"/>
              </a:rPr>
              <a:t>We can look at the correlation between the numeric variables</a:t>
            </a:r>
          </a:p>
          <a:p>
            <a:pPr marL="0" indent="0" algn="l" rtl="0">
              <a:buNone/>
            </a:pPr>
            <a:r>
              <a:rPr lang="en-US" sz="1600" dirty="0">
                <a:latin typeface="Inter"/>
              </a:rPr>
              <a:t>We can observe that there is not much correlation, however the highest correlation are between Glucose\Age.</a:t>
            </a:r>
          </a:p>
          <a:p>
            <a:pPr marL="0" indent="0" algn="l" rtl="0">
              <a:buNone/>
            </a:pPr>
            <a:r>
              <a:rPr lang="en-US" sz="1600" dirty="0">
                <a:latin typeface="Inter"/>
              </a:rPr>
              <a:t>Through that we can understand that there is a factor of people older having higher glucose blood levels and that can affect them of having a stroke.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128D74E-9565-48C8-9C0F-21BB34449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80" y="2987338"/>
            <a:ext cx="4765040" cy="35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9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484E86-E3D9-4790-953A-66FAADB8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91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Exploring categorial data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מציין מיקום תוכן 5" descr="תמונה שמכילה ריבוע&#10;&#10;התיאור נוצר באופן אוטומטי">
            <a:extLst>
              <a:ext uri="{FF2B5EF4-FFF2-40B4-BE49-F238E27FC236}">
                <a16:creationId xmlns:a16="http://schemas.microsoft.com/office/drawing/2014/main" id="{F7F4AC3D-FC6E-4947-99AA-78CDA605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49" y="787082"/>
            <a:ext cx="6963419" cy="5974866"/>
          </a:xfrm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B3112036-9CFB-4351-888F-1D096FE06109}"/>
              </a:ext>
            </a:extLst>
          </p:cNvPr>
          <p:cNvSpPr txBox="1">
            <a:spLocks/>
          </p:cNvSpPr>
          <p:nvPr/>
        </p:nvSpPr>
        <p:spPr>
          <a:xfrm>
            <a:off x="323205" y="637858"/>
            <a:ext cx="4895852" cy="6143624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Inter"/>
              </a:rPr>
              <a:t>Gender: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There are more females than males.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endParaRPr lang="en-US" sz="1600" dirty="0">
              <a:latin typeface="Inter"/>
            </a:endParaRP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Inter"/>
              </a:rPr>
              <a:t>Hypertension: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There are not a lot of subjects who has Hypertension.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endParaRPr lang="en-US" sz="1600" dirty="0">
              <a:latin typeface="Inter"/>
            </a:endParaRP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Inter"/>
              </a:rPr>
              <a:t>Heart disease: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There are not a lot of heart disease among the subjects.</a:t>
            </a:r>
            <a:r>
              <a:rPr lang="en-US" sz="1600" b="1" dirty="0">
                <a:latin typeface="Inter"/>
              </a:rPr>
              <a:t> </a:t>
            </a:r>
          </a:p>
          <a:p>
            <a:pPr marL="0" indent="0" algn="l" rtl="0">
              <a:lnSpc>
                <a:spcPct val="30000"/>
              </a:lnSpc>
              <a:buNone/>
            </a:pPr>
            <a:endParaRPr lang="en-US" sz="1600" b="1" dirty="0">
              <a:latin typeface="Inter"/>
            </a:endParaRPr>
          </a:p>
          <a:p>
            <a:pPr marL="0" indent="0" algn="l" rtl="0">
              <a:lnSpc>
                <a:spcPct val="30000"/>
              </a:lnSpc>
              <a:buNone/>
            </a:pPr>
            <a:r>
              <a:rPr lang="en-US" sz="1600" b="1" dirty="0">
                <a:latin typeface="Inter"/>
              </a:rPr>
              <a:t>Martial Status: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The subjects who are married is way more than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unmarried subjects, the average age is 43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endParaRPr lang="en-US" sz="1600" dirty="0">
              <a:latin typeface="Inter"/>
            </a:endParaRP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Inter"/>
              </a:rPr>
              <a:t>Work Type: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There are more subjects working in private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sectors, the number of other sectors and children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are kind of equal. Unemployed is very small.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endParaRPr lang="en-US" sz="1600" dirty="0">
              <a:latin typeface="Inter"/>
            </a:endParaRP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Inter"/>
              </a:rPr>
              <a:t>Living Area: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There is about the same amount of subjects living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in urban or rural area.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There is a lot of Unknown category in the smoking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status.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endParaRPr lang="en-US" sz="1600" dirty="0">
              <a:latin typeface="Inter"/>
            </a:endParaRP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Inter"/>
              </a:rPr>
              <a:t>Smoking Status: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Never smoked are more than subjects who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smoked/used to smoke.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endParaRPr lang="en-US" sz="1600" dirty="0">
              <a:latin typeface="Inter"/>
            </a:endParaRP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latin typeface="Inter"/>
              </a:rPr>
              <a:t>Stroke: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Number of subjects who had a strokes are less</a:t>
            </a:r>
          </a:p>
          <a:p>
            <a:pPr marL="0" indent="0" algn="l" rtl="0">
              <a:lnSpc>
                <a:spcPct val="3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Inter"/>
              </a:rPr>
              <a:t>than 1000.</a:t>
            </a:r>
            <a:endParaRPr lang="en-IL" sz="16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8314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4CBD0A88-0AB6-48F2-A659-A8294DC0D28F}"/>
              </a:ext>
            </a:extLst>
          </p:cNvPr>
          <p:cNvGrpSpPr/>
          <p:nvPr/>
        </p:nvGrpSpPr>
        <p:grpSpPr>
          <a:xfrm>
            <a:off x="6614840" y="964058"/>
            <a:ext cx="5263822" cy="5757418"/>
            <a:chOff x="6714461" y="1116458"/>
            <a:chExt cx="4849875" cy="5304654"/>
          </a:xfrm>
        </p:grpSpPr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73F01DB3-587B-4ABD-B4F4-C103990B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461" y="1116458"/>
              <a:ext cx="4849875" cy="2663058"/>
            </a:xfrm>
            <a:prstGeom prst="rect">
              <a:avLst/>
            </a:prstGeom>
          </p:spPr>
        </p:pic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0FC4377A-E46A-49C2-8BB5-9FB04569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33"/>
            <a:stretch/>
          </p:blipFill>
          <p:spPr>
            <a:xfrm>
              <a:off x="6714461" y="3779516"/>
              <a:ext cx="4849875" cy="2641596"/>
            </a:xfrm>
            <a:prstGeom prst="rect">
              <a:avLst/>
            </a:prstGeom>
          </p:spPr>
        </p:pic>
      </p:grpSp>
      <p:sp>
        <p:nvSpPr>
          <p:cNvPr id="14" name="כותרת 1">
            <a:extLst>
              <a:ext uri="{FF2B5EF4-FFF2-40B4-BE49-F238E27FC236}">
                <a16:creationId xmlns:a16="http://schemas.microsoft.com/office/drawing/2014/main" id="{DFFC371F-6C49-4063-A6B2-1CC831EB27F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43915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Exploring categorial data</a:t>
            </a:r>
            <a:b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2ABA3768-46E9-42FE-BD9F-2BB4B9982BD4}"/>
              </a:ext>
            </a:extLst>
          </p:cNvPr>
          <p:cNvSpPr/>
          <p:nvPr/>
        </p:nvSpPr>
        <p:spPr>
          <a:xfrm>
            <a:off x="313338" y="1558647"/>
            <a:ext cx="6096000" cy="35702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b="1" dirty="0">
                <a:latin typeface="Inter"/>
                <a:cs typeface="Aharoni" panose="02010803020104030203" pitchFamily="2" charset="-79"/>
              </a:rPr>
              <a:t>After</a:t>
            </a:r>
            <a:r>
              <a:rPr lang="en-US" sz="1600" b="1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b="1" dirty="0">
                <a:latin typeface="Inter"/>
                <a:cs typeface="Aharoni" panose="02010803020104030203" pitchFamily="2" charset="-79"/>
              </a:rPr>
              <a:t>exploring</a:t>
            </a:r>
            <a:r>
              <a:rPr lang="en-US" sz="1600" b="1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b="1" dirty="0">
                <a:latin typeface="Inter"/>
                <a:cs typeface="Aharoni" panose="02010803020104030203" pitchFamily="2" charset="-79"/>
              </a:rPr>
              <a:t>categorial</a:t>
            </a:r>
            <a:r>
              <a:rPr lang="en-US" sz="1600" b="1" dirty="0">
                <a:solidFill>
                  <a:srgbClr val="000000"/>
                </a:solidFill>
                <a:latin typeface="Inter"/>
              </a:rPr>
              <a:t> data we can see the following: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/>
              </a:rPr>
              <a:t>There is no obvious tendency to other gender to have a stroke.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/>
              </a:rPr>
              <a:t>Subjects who do not have Hypertension having less stroke.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/>
              </a:rPr>
              <a:t>Subjects who has heart disease are more likely to have a stroke.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/>
              </a:rPr>
              <a:t>Subjects who got married show tendency to stroke way more than people who are unmarried (makes sense the avg age is 43.)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/>
              </a:rPr>
              <a:t>Private sector employees seems to experience stroke more than other work sectors. Self-employed people do show signs of stroke, Children and never worked are ignored.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/>
              </a:rPr>
              <a:t>Almost no difference between subjects living in urban and rural areas in terms of stroke.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/>
              </a:rPr>
              <a:t>Subjects who formerly smoked and smokes (combined) are showing tendency of having a stroke way more than people who never smoked.</a:t>
            </a:r>
          </a:p>
        </p:txBody>
      </p:sp>
    </p:spTree>
    <p:extLst>
      <p:ext uri="{BB962C8B-B14F-4D97-AF65-F5344CB8AC3E}">
        <p14:creationId xmlns:p14="http://schemas.microsoft.com/office/powerpoint/2010/main" val="272564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5BD2180-350D-4C5D-9CE6-95EC278A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Exploring categorial data</a:t>
            </a:r>
            <a:endParaRPr lang="en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7B2CF161-CCF6-4C90-8550-6F3E0A958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4" y="3536077"/>
            <a:ext cx="3847070" cy="2387680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1C90476-495A-451F-A07F-CC24A2962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36" y="1126252"/>
            <a:ext cx="3847070" cy="240982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59353E0-68F8-496F-9786-31E992F45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66" y="1126252"/>
            <a:ext cx="3847070" cy="2409825"/>
          </a:xfrm>
          <a:prstGeom prst="rect">
            <a:avLst/>
          </a:prstGeom>
        </p:spPr>
      </p:pic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CF4A3A82-0354-4CA2-8694-3AE3DBAA5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65" y="3536077"/>
            <a:ext cx="3847070" cy="238768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FC6F526-3F84-463C-AF92-0A2D5B3BE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536" y="3547904"/>
            <a:ext cx="3847070" cy="2409825"/>
          </a:xfrm>
          <a:prstGeom prst="rect">
            <a:avLst/>
          </a:prstGeom>
        </p:spPr>
      </p:pic>
      <p:pic>
        <p:nvPicPr>
          <p:cNvPr id="13" name="מציין מיקום תוכן 5">
            <a:extLst>
              <a:ext uri="{FF2B5EF4-FFF2-40B4-BE49-F238E27FC236}">
                <a16:creationId xmlns:a16="http://schemas.microsoft.com/office/drawing/2014/main" id="{776C6E27-29CF-468B-BBA0-3B7F335FB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4" y="1126252"/>
            <a:ext cx="384707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4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E78B347-069C-4451-92AB-A14FAD8401E2}"/>
              </a:ext>
            </a:extLst>
          </p:cNvPr>
          <p:cNvSpPr/>
          <p:nvPr/>
        </p:nvSpPr>
        <p:spPr>
          <a:xfrm>
            <a:off x="1238250" y="130968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b="1" dirty="0">
                <a:latin typeface="Inter"/>
                <a:cs typeface="Aharoni" panose="02010803020104030203" pitchFamily="2" charset="-79"/>
              </a:rPr>
              <a:t>After</a:t>
            </a:r>
            <a:r>
              <a:rPr lang="en-US" sz="1600" b="1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b="1" dirty="0">
                <a:latin typeface="Inter"/>
                <a:cs typeface="Aharoni" panose="02010803020104030203" pitchFamily="2" charset="-79"/>
              </a:rPr>
              <a:t>counting the stroke events and Heatmap correlation</a:t>
            </a:r>
            <a:r>
              <a:rPr lang="en-US" sz="1600" b="1" dirty="0">
                <a:solidFill>
                  <a:srgbClr val="000000"/>
                </a:solidFill>
                <a:latin typeface="Inter"/>
              </a:rPr>
              <a:t> in </a:t>
            </a:r>
            <a:r>
              <a:rPr lang="en-US" b="1" dirty="0">
                <a:latin typeface="Inter"/>
                <a:cs typeface="Aharoni" panose="02010803020104030203" pitchFamily="2" charset="-79"/>
              </a:rPr>
              <a:t>categorial</a:t>
            </a:r>
            <a:r>
              <a:rPr lang="en-US" sz="1600" b="1" dirty="0">
                <a:solidFill>
                  <a:srgbClr val="000000"/>
                </a:solidFill>
                <a:latin typeface="Inter"/>
              </a:rPr>
              <a:t> data we can see the following: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No strong correlation between our variables 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The highest correlation can be observed between age and hypertension (make sense the more you are older the more stress you may have).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The weakest correlation can be observed between Heart disease and BMI.</a:t>
            </a:r>
            <a:endParaRPr lang="en-IL" sz="1600" dirty="0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D948EC02-906D-474D-8871-7C7BB460AD82}"/>
              </a:ext>
            </a:extLst>
          </p:cNvPr>
          <p:cNvSpPr txBox="1">
            <a:spLocks/>
          </p:cNvSpPr>
          <p:nvPr/>
        </p:nvSpPr>
        <p:spPr>
          <a:xfrm>
            <a:off x="838200" y="98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Exploring categorial data</a:t>
            </a:r>
            <a:endParaRPr lang="en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CD38FE8C-C65E-4AE5-AF50-1BAC0597E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271590"/>
            <a:ext cx="4416425" cy="3001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8658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F7667A-D174-4B9A-897B-8C5C19230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87" y="-1238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  <a:endParaRPr lang="en-IL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4486688-DEF4-4B81-904C-6B09377EE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" r="8250"/>
          <a:stretch/>
        </p:blipFill>
        <p:spPr>
          <a:xfrm>
            <a:off x="6909575" y="852162"/>
            <a:ext cx="4291826" cy="3386882"/>
          </a:xfr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5F294453-67A3-4E8B-8957-E8B31F20BFF0}"/>
              </a:ext>
            </a:extLst>
          </p:cNvPr>
          <p:cNvSpPr/>
          <p:nvPr/>
        </p:nvSpPr>
        <p:spPr>
          <a:xfrm>
            <a:off x="825888" y="105107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b="1" dirty="0">
                <a:latin typeface="Inter"/>
                <a:cs typeface="Aharoni" panose="02010803020104030203" pitchFamily="2" charset="-79"/>
              </a:rPr>
              <a:t>Getting Data ready for Machine Learning:</a:t>
            </a:r>
          </a:p>
          <a:p>
            <a:pPr algn="l" rtl="0"/>
            <a:r>
              <a:rPr lang="en-US" sz="1600" dirty="0">
                <a:latin typeface="Inter"/>
                <a:cs typeface="Aharoni" panose="02010803020104030203" pitchFamily="2" charset="-79"/>
              </a:rPr>
              <a:t>In order for the models to be accurate as possible we need to do few steps: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Label Encoding data to binary.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Deleting unnecessary data.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Hot Encoding categorial values.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Splitting Data to X, y.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Splitting to Train and Test.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Creating a function that receives a model and returns a score.</a:t>
            </a:r>
          </a:p>
          <a:p>
            <a:pPr algn="l" rtl="0"/>
            <a:endParaRPr lang="en-US" b="1" dirty="0">
              <a:latin typeface="Inter"/>
              <a:cs typeface="Aharoni" panose="02010803020104030203" pitchFamily="2" charset="-79"/>
            </a:endParaRPr>
          </a:p>
          <a:p>
            <a:pPr algn="l" rtl="0"/>
            <a:endParaRPr lang="en-US" sz="1600" b="1" dirty="0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41F62B4-4635-4951-ADA5-AD953D911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/>
          <a:stretch/>
        </p:blipFill>
        <p:spPr>
          <a:xfrm>
            <a:off x="6909575" y="4239044"/>
            <a:ext cx="4291827" cy="241876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FDFD3A6-A32D-4779-9485-781C951AF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99000"/>
                    </a14:imgEffect>
                    <a14:imgEffect>
                      <a14:brightnessContrast bright="-2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7" y="3429000"/>
            <a:ext cx="5257800" cy="3243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003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C96F81B9-D1D0-4CA8-9C5A-9ED58043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64" y="1051073"/>
            <a:ext cx="6169661" cy="5613083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4450D8DD-A927-4A96-A8F5-804D331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Machine Learning</a:t>
            </a:r>
            <a:endParaRPr lang="en-IL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C079603-0601-4B23-9F88-99228D86791D}"/>
              </a:ext>
            </a:extLst>
          </p:cNvPr>
          <p:cNvSpPr/>
          <p:nvPr/>
        </p:nvSpPr>
        <p:spPr>
          <a:xfrm>
            <a:off x="825888" y="1051073"/>
            <a:ext cx="6096000" cy="21544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b="1" dirty="0">
                <a:latin typeface="Inter"/>
                <a:cs typeface="Aharoni" panose="02010803020104030203" pitchFamily="2" charset="-79"/>
              </a:rPr>
              <a:t>Machine Learning Algorithms:</a:t>
            </a:r>
          </a:p>
          <a:p>
            <a:pPr algn="l" rtl="0"/>
            <a:r>
              <a:rPr lang="en-US" sz="1600" dirty="0">
                <a:latin typeface="Inter"/>
                <a:cs typeface="Aharoni" panose="02010803020104030203" pitchFamily="2" charset="-79"/>
              </a:rPr>
              <a:t>We decided to use 4 Models for prediction: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Logistic Regression.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Decision Tree Classifier.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K-Neighbor Classifier.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  <a:cs typeface="Aharoni" panose="02010803020104030203" pitchFamily="2" charset="-79"/>
              </a:rPr>
              <a:t>Support vector machine (Support vector </a:t>
            </a:r>
            <a:r>
              <a:rPr lang="en-US" dirty="0"/>
              <a:t>Classification</a:t>
            </a:r>
            <a:r>
              <a:rPr lang="en-US" sz="1600" dirty="0">
                <a:latin typeface="Inter"/>
                <a:cs typeface="Aharoni" panose="02010803020104030203" pitchFamily="2" charset="-79"/>
              </a:rPr>
              <a:t>)</a:t>
            </a:r>
          </a:p>
          <a:p>
            <a:pPr algn="l" rtl="0"/>
            <a:endParaRPr lang="en-US" b="1" dirty="0">
              <a:latin typeface="Inter"/>
              <a:cs typeface="Aharoni" panose="02010803020104030203" pitchFamily="2" charset="-79"/>
            </a:endParaRPr>
          </a:p>
          <a:p>
            <a:pPr algn="l" rtl="0"/>
            <a:endParaRPr lang="en-US" sz="1600" b="1" dirty="0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CF6A5E60-3C71-42BB-97F7-1BC86FA72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t="26314" r="75130" b="35803"/>
          <a:stretch/>
        </p:blipFill>
        <p:spPr>
          <a:xfrm>
            <a:off x="838200" y="2781300"/>
            <a:ext cx="2133599" cy="12954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957D39A9-9C8D-47A3-86FA-D47CD6BDD43A}"/>
              </a:ext>
            </a:extLst>
          </p:cNvPr>
          <p:cNvSpPr/>
          <p:nvPr/>
        </p:nvSpPr>
        <p:spPr>
          <a:xfrm>
            <a:off x="825888" y="4225804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b="1" dirty="0">
                <a:latin typeface="Inter"/>
                <a:cs typeface="Aharoni" panose="02010803020104030203" pitchFamily="2" charset="-79"/>
              </a:rPr>
              <a:t>Prediction:</a:t>
            </a:r>
          </a:p>
          <a:p>
            <a:pPr algn="l" rtl="0"/>
            <a:r>
              <a:rPr lang="en-US" sz="1600" dirty="0">
                <a:latin typeface="Inter"/>
                <a:cs typeface="Aharoni" panose="02010803020104030203" pitchFamily="2" charset="-79"/>
              </a:rPr>
              <a:t>DTC with 90.5% accuracy.</a:t>
            </a:r>
          </a:p>
          <a:p>
            <a:pPr algn="l" rtl="0"/>
            <a:r>
              <a:rPr lang="en-US" sz="1600" dirty="0">
                <a:latin typeface="Inter"/>
                <a:cs typeface="Aharoni" panose="02010803020104030203" pitchFamily="2" charset="-79"/>
              </a:rPr>
              <a:t>The other algorithms prediction is 94.5% accuracy.</a:t>
            </a:r>
          </a:p>
          <a:p>
            <a:pPr algn="l" rtl="0"/>
            <a:endParaRPr lang="en-US" sz="1600" b="1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219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619207E-BEE6-4E60-97FE-99F3E030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79" y="1085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Background</a:t>
            </a:r>
            <a:endParaRPr lang="en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3C94477-C1B5-425E-8DA0-7192FD8BC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379" y="1253331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dirty="0">
                <a:effectLst/>
                <a:latin typeface="Inter"/>
              </a:rPr>
              <a:t>According to the World Health Organization (WHO) stroke is the 2nd leading cause of death globally, responsible for approximately 11% of total deaths.</a:t>
            </a:r>
            <a:br>
              <a:rPr lang="en-US" sz="1800" dirty="0"/>
            </a:br>
            <a:r>
              <a:rPr lang="en-US" sz="1800" dirty="0">
                <a:latin typeface="Inter"/>
              </a:rPr>
              <a:t>Stroke is a medical emergency. A stroke occurs when blood flow to a part of the brain is interrupted or reduced, preventing brain tissue from getting oxygen and nutrients. Brain cells begin to die within minutes.</a:t>
            </a:r>
          </a:p>
          <a:p>
            <a:pPr marL="0" indent="0" algn="l">
              <a:buNone/>
            </a:pPr>
            <a:r>
              <a:rPr lang="en-US" sz="1800" dirty="0">
                <a:latin typeface="Inter"/>
              </a:rPr>
              <a:t>T</a:t>
            </a:r>
            <a:r>
              <a:rPr lang="en-US" sz="1800" b="0" i="0" dirty="0">
                <a:effectLst/>
                <a:latin typeface="Inter"/>
              </a:rPr>
              <a:t>his dataset is used to predict whether a patient is likely to get a stroke based on the input parameters such as gender, age, various diseases, and smoking status and more.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259F585-4C66-48A4-BA9F-84BF2371D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1" y="3429000"/>
            <a:ext cx="3629504" cy="2918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483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1EA9AAA-29D7-402C-965C-3F377FE23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3657600"/>
            <a:ext cx="6686550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CBB516F2-97CE-43BC-B006-DDD52F0E48AB}"/>
              </a:ext>
            </a:extLst>
          </p:cNvPr>
          <p:cNvCxnSpPr>
            <a:cxnSpLocks/>
          </p:cNvCxnSpPr>
          <p:nvPr/>
        </p:nvCxnSpPr>
        <p:spPr>
          <a:xfrm>
            <a:off x="358390" y="1792249"/>
            <a:ext cx="97631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43E7F3A6-7CAC-4151-832C-967ADF392018}"/>
              </a:ext>
            </a:extLst>
          </p:cNvPr>
          <p:cNvSpPr/>
          <p:nvPr/>
        </p:nvSpPr>
        <p:spPr>
          <a:xfrm>
            <a:off x="177415" y="1577937"/>
            <a:ext cx="361950" cy="42862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L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B82E94B5-0FEA-4AD4-B8AC-C29ACDE3B1BA}"/>
              </a:ext>
            </a:extLst>
          </p:cNvPr>
          <p:cNvSpPr/>
          <p:nvPr/>
        </p:nvSpPr>
        <p:spPr>
          <a:xfrm>
            <a:off x="8383229" y="1577867"/>
            <a:ext cx="361950" cy="42862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L" dirty="0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248771A0-1467-4F0D-865C-D6FD985454B6}"/>
              </a:ext>
            </a:extLst>
          </p:cNvPr>
          <p:cNvSpPr/>
          <p:nvPr/>
        </p:nvSpPr>
        <p:spPr>
          <a:xfrm>
            <a:off x="6552030" y="1577919"/>
            <a:ext cx="361950" cy="42862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L" dirty="0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543CE9B7-C6D0-447F-9FB0-9200BA2FD5AD}"/>
              </a:ext>
            </a:extLst>
          </p:cNvPr>
          <p:cNvSpPr/>
          <p:nvPr/>
        </p:nvSpPr>
        <p:spPr>
          <a:xfrm>
            <a:off x="4387474" y="1577919"/>
            <a:ext cx="361950" cy="42862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L" dirty="0"/>
          </a:p>
        </p:txBody>
      </p:sp>
      <p:sp>
        <p:nvSpPr>
          <p:cNvPr id="20" name="אליפסה 19">
            <a:extLst>
              <a:ext uri="{FF2B5EF4-FFF2-40B4-BE49-F238E27FC236}">
                <a16:creationId xmlns:a16="http://schemas.microsoft.com/office/drawing/2014/main" id="{E759A023-57F7-4B0E-A822-3F49359DBA17}"/>
              </a:ext>
            </a:extLst>
          </p:cNvPr>
          <p:cNvSpPr/>
          <p:nvPr/>
        </p:nvSpPr>
        <p:spPr>
          <a:xfrm>
            <a:off x="2263374" y="1577919"/>
            <a:ext cx="361950" cy="428623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L" dirty="0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C184F7AE-158A-4C3E-919C-6071AC0A8953}"/>
              </a:ext>
            </a:extLst>
          </p:cNvPr>
          <p:cNvSpPr/>
          <p:nvPr/>
        </p:nvSpPr>
        <p:spPr>
          <a:xfrm>
            <a:off x="577466" y="1106450"/>
            <a:ext cx="1433480" cy="471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Obtaining Data</a:t>
            </a:r>
            <a:endParaRPr lang="en-IL" sz="1600" dirty="0"/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74BE0C79-E262-4E4C-8BCE-B9DB3F2B04A2}"/>
              </a:ext>
            </a:extLst>
          </p:cNvPr>
          <p:cNvSpPr/>
          <p:nvPr/>
        </p:nvSpPr>
        <p:spPr>
          <a:xfrm>
            <a:off x="2680111" y="1106385"/>
            <a:ext cx="1493026" cy="47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Data Cleaning</a:t>
            </a:r>
            <a:endParaRPr lang="en-IL" sz="1600" dirty="0"/>
          </a:p>
          <a:p>
            <a:pPr algn="ctr"/>
            <a:endParaRPr lang="en-IL" sz="1600" dirty="0"/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4E2FA2BA-5608-4C09-A439-3C11A525E59B}"/>
              </a:ext>
            </a:extLst>
          </p:cNvPr>
          <p:cNvSpPr/>
          <p:nvPr/>
        </p:nvSpPr>
        <p:spPr>
          <a:xfrm>
            <a:off x="4787516" y="1149295"/>
            <a:ext cx="1512085" cy="428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EDA</a:t>
            </a:r>
            <a:endParaRPr lang="en-IL" sz="1600" dirty="0"/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205A8050-84A7-43DA-9AF5-526358915E04}"/>
              </a:ext>
            </a:extLst>
          </p:cNvPr>
          <p:cNvSpPr/>
          <p:nvPr/>
        </p:nvSpPr>
        <p:spPr>
          <a:xfrm>
            <a:off x="6913980" y="1106450"/>
            <a:ext cx="1381107" cy="47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Modeling Data</a:t>
            </a:r>
            <a:endParaRPr lang="en-IL" sz="1600" dirty="0"/>
          </a:p>
        </p:txBody>
      </p:sp>
      <p:sp>
        <p:nvSpPr>
          <p:cNvPr id="28" name="מלבן 27">
            <a:extLst>
              <a:ext uri="{FF2B5EF4-FFF2-40B4-BE49-F238E27FC236}">
                <a16:creationId xmlns:a16="http://schemas.microsoft.com/office/drawing/2014/main" id="{58177521-2D4B-416A-8226-B329729406F1}"/>
              </a:ext>
            </a:extLst>
          </p:cNvPr>
          <p:cNvSpPr/>
          <p:nvPr/>
        </p:nvSpPr>
        <p:spPr>
          <a:xfrm>
            <a:off x="8740409" y="1106385"/>
            <a:ext cx="1381107" cy="471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Interpreting </a:t>
            </a:r>
          </a:p>
          <a:p>
            <a:pPr algn="ctr"/>
            <a:r>
              <a:rPr lang="en-US" sz="1600" dirty="0"/>
              <a:t>Data</a:t>
            </a:r>
            <a:endParaRPr lang="en-IL" sz="1600" dirty="0"/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1A90BD51-C13F-4900-AADA-EFAB5C9C3105}"/>
              </a:ext>
            </a:extLst>
          </p:cNvPr>
          <p:cNvSpPr/>
          <p:nvPr/>
        </p:nvSpPr>
        <p:spPr>
          <a:xfrm>
            <a:off x="669119" y="2006489"/>
            <a:ext cx="1250174" cy="231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 took a csv file from “Kaggle”</a:t>
            </a:r>
          </a:p>
          <a:p>
            <a:pPr algn="ctr"/>
            <a:r>
              <a:rPr lang="en-US" sz="1600" dirty="0"/>
              <a:t>the world's largest data science community website.</a:t>
            </a:r>
            <a:endParaRPr lang="en-IL" sz="1600" dirty="0"/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5CB9DD10-FD00-486A-B0A9-E21D7594327E}"/>
              </a:ext>
            </a:extLst>
          </p:cNvPr>
          <p:cNvSpPr/>
          <p:nvPr/>
        </p:nvSpPr>
        <p:spPr>
          <a:xfrm>
            <a:off x="2713466" y="2006489"/>
            <a:ext cx="1459671" cy="2319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Cleaning and filtering the data.</a:t>
            </a:r>
            <a:endParaRPr lang="en-IL" sz="1600" dirty="0"/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635B4B3C-378F-4FCE-A063-CEC57855F44F}"/>
              </a:ext>
            </a:extLst>
          </p:cNvPr>
          <p:cNvSpPr/>
          <p:nvPr/>
        </p:nvSpPr>
        <p:spPr>
          <a:xfrm>
            <a:off x="4837566" y="2006489"/>
            <a:ext cx="1459671" cy="2319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Visualizing and understanding the data.</a:t>
            </a:r>
            <a:endParaRPr lang="en-IL" sz="1600" dirty="0"/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3FB85776-9103-4204-BD55-15E478795A79}"/>
              </a:ext>
            </a:extLst>
          </p:cNvPr>
          <p:cNvSpPr/>
          <p:nvPr/>
        </p:nvSpPr>
        <p:spPr>
          <a:xfrm>
            <a:off x="6913980" y="2006489"/>
            <a:ext cx="1437104" cy="2319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Manipulating the data to fit modeling and ML algorithms</a:t>
            </a:r>
          </a:p>
          <a:p>
            <a:pPr algn="ctr"/>
            <a:r>
              <a:rPr lang="en-US" sz="1600" dirty="0"/>
              <a:t>for best outcomes.</a:t>
            </a:r>
            <a:endParaRPr lang="en-IL" sz="1600" dirty="0"/>
          </a:p>
        </p:txBody>
      </p:sp>
      <p:sp>
        <p:nvSpPr>
          <p:cNvPr id="35" name="מלבן 34">
            <a:extLst>
              <a:ext uri="{FF2B5EF4-FFF2-40B4-BE49-F238E27FC236}">
                <a16:creationId xmlns:a16="http://schemas.microsoft.com/office/drawing/2014/main" id="{D03B4232-769E-4521-A904-B99E0978DF96}"/>
              </a:ext>
            </a:extLst>
          </p:cNvPr>
          <p:cNvSpPr/>
          <p:nvPr/>
        </p:nvSpPr>
        <p:spPr>
          <a:xfrm>
            <a:off x="8777325" y="2006489"/>
            <a:ext cx="1437104" cy="2319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Presentation of data.</a:t>
            </a:r>
          </a:p>
          <a:p>
            <a:pPr algn="ctr"/>
            <a:r>
              <a:rPr lang="en-US" sz="1600" dirty="0"/>
              <a:t>Understanding the results and prediction model.</a:t>
            </a:r>
            <a:endParaRPr lang="en-IL" sz="1600" dirty="0"/>
          </a:p>
        </p:txBody>
      </p:sp>
      <p:sp>
        <p:nvSpPr>
          <p:cNvPr id="22" name="כותרת 1">
            <a:extLst>
              <a:ext uri="{FF2B5EF4-FFF2-40B4-BE49-F238E27FC236}">
                <a16:creationId xmlns:a16="http://schemas.microsoft.com/office/drawing/2014/main" id="{DB616062-ACF2-46C1-95A6-D7B878105EEB}"/>
              </a:ext>
            </a:extLst>
          </p:cNvPr>
          <p:cNvSpPr txBox="1">
            <a:spLocks/>
          </p:cNvSpPr>
          <p:nvPr/>
        </p:nvSpPr>
        <p:spPr>
          <a:xfrm>
            <a:off x="838200" y="322707"/>
            <a:ext cx="10515600" cy="84082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Main Steps</a:t>
            </a:r>
            <a:endParaRPr lang="en-IL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677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0109DDF-A52E-4CFC-A0AC-580B58025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04245"/>
            <a:ext cx="10515600" cy="4963910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latin typeface="Inter"/>
              </a:rPr>
              <a:t>Loading the csv that contains the stroke data into Data frame.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latin typeface="Inter"/>
              </a:rPr>
              <a:t>We can now see our data set size 5110 by 12 variables. </a:t>
            </a:r>
            <a:endParaRPr lang="en-IL" sz="1800" dirty="0">
              <a:latin typeface="Inter"/>
            </a:endParaRPr>
          </a:p>
        </p:txBody>
      </p:sp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A4B950D-64A4-4E95-B104-BF20CFB9D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7" y="2524126"/>
            <a:ext cx="7934326" cy="3824979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3770975F-7EE4-4DDF-866E-1885E78B1D8E}"/>
              </a:ext>
            </a:extLst>
          </p:cNvPr>
          <p:cNvSpPr txBox="1">
            <a:spLocks/>
          </p:cNvSpPr>
          <p:nvPr/>
        </p:nvSpPr>
        <p:spPr>
          <a:xfrm>
            <a:off x="655939" y="325342"/>
            <a:ext cx="10515600" cy="88840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Obtaining Data</a:t>
            </a:r>
            <a:endParaRPr lang="en-IL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CDE5036-C6DC-485D-AE4C-B5623BF6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522">
            <a:off x="9311158" y="895495"/>
            <a:ext cx="22860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9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5B00DC59-ED15-47A6-9AD5-F3C828A6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6" y="2312926"/>
            <a:ext cx="3745372" cy="2542348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F6C408-8570-4F62-A608-08D320030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3" y="1068608"/>
            <a:ext cx="1093506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latin typeface="Inter"/>
              </a:rPr>
              <a:t>Looking for NaN values,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latin typeface="Inter"/>
              </a:rPr>
              <a:t>we can see that there are 201 BMI missing values,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latin typeface="Inter"/>
              </a:rPr>
              <a:t>replacing the NaN values with median of the BMI values. </a:t>
            </a:r>
          </a:p>
          <a:p>
            <a:pPr algn="l">
              <a:lnSpc>
                <a:spcPct val="100000"/>
              </a:lnSpc>
            </a:pPr>
            <a:endParaRPr lang="en-US" sz="1600" dirty="0">
              <a:latin typeface="Inter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52564739-F5C6-40CC-B698-B58FCEF49C85}"/>
              </a:ext>
            </a:extLst>
          </p:cNvPr>
          <p:cNvSpPr txBox="1">
            <a:spLocks/>
          </p:cNvSpPr>
          <p:nvPr/>
        </p:nvSpPr>
        <p:spPr>
          <a:xfrm>
            <a:off x="770066" y="325342"/>
            <a:ext cx="10515600" cy="882391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Data Cleaning</a:t>
            </a:r>
            <a:endParaRPr lang="en-IL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מציין מיקום תוכן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DEFB6370-53F9-4A93-BFD9-D2BE03BDFF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98"/>
          <a:stretch/>
        </p:blipFill>
        <p:spPr>
          <a:xfrm>
            <a:off x="568326" y="4942083"/>
            <a:ext cx="4352251" cy="1018384"/>
          </a:xfrm>
          <a:prstGeom prst="rect">
            <a:avLst/>
          </a:prstGeom>
        </p:spPr>
      </p:pic>
      <p:pic>
        <p:nvPicPr>
          <p:cNvPr id="10" name="מציין מיקום תוכן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D32C8240-2FAD-41AB-87FF-7CABF9B1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66" y="1628705"/>
            <a:ext cx="5251449" cy="22904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A32B68-0EFC-4813-BD6E-E18B381099C4}"/>
              </a:ext>
            </a:extLst>
          </p:cNvPr>
          <p:cNvSpPr txBox="1"/>
          <p:nvPr/>
        </p:nvSpPr>
        <p:spPr>
          <a:xfrm>
            <a:off x="5902836" y="1271677"/>
            <a:ext cx="5501506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>
                <a:latin typeface="Inter"/>
              </a:rPr>
              <a:t>Also we do not need “Id” column so we deleted it from the data</a:t>
            </a:r>
            <a:endParaRPr lang="he-IL" sz="1600" dirty="0">
              <a:latin typeface="Inter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A250F68-6476-45D5-8CD7-9C45D9118E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9" t="19211" r="30787" b="24963"/>
          <a:stretch/>
        </p:blipFill>
        <p:spPr>
          <a:xfrm rot="20963352">
            <a:off x="7846738" y="-50101"/>
            <a:ext cx="789657" cy="1157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218CB3C-C221-44FF-B8AB-4CD1E2D61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66" y="4036249"/>
            <a:ext cx="5257800" cy="27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7709CF4-29B1-49ED-911C-4CF602FC1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94" y="2646602"/>
            <a:ext cx="8467725" cy="3733800"/>
          </a:xfr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F7D657DF-AA57-48D9-96D8-6DA525BBD29C}"/>
              </a:ext>
            </a:extLst>
          </p:cNvPr>
          <p:cNvSpPr txBox="1">
            <a:spLocks/>
          </p:cNvSpPr>
          <p:nvPr/>
        </p:nvSpPr>
        <p:spPr>
          <a:xfrm>
            <a:off x="703564" y="586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Data Cleaning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3EE448C-3B2C-4B8C-A682-C366868B1AF2}"/>
              </a:ext>
            </a:extLst>
          </p:cNvPr>
          <p:cNvSpPr/>
          <p:nvPr/>
        </p:nvSpPr>
        <p:spPr>
          <a:xfrm>
            <a:off x="805694" y="1169274"/>
            <a:ext cx="70662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Inter"/>
              </a:rPr>
              <a:t>Using Boxplots we are looking for outliers.</a:t>
            </a:r>
          </a:p>
          <a:p>
            <a:pPr algn="l"/>
            <a:r>
              <a:rPr lang="en-US" sz="1600" dirty="0">
                <a:latin typeface="Inter"/>
              </a:rPr>
              <a:t>We can observe that there are a lot of outliers in the BMI boxplot (BMI levels range from 19-60).</a:t>
            </a:r>
          </a:p>
          <a:p>
            <a:pPr algn="l"/>
            <a:r>
              <a:rPr lang="en-US" sz="1600" dirty="0">
                <a:latin typeface="Inter"/>
              </a:rPr>
              <a:t>Other values such as Glucose level are important to our research, and are not really outliers.</a:t>
            </a:r>
            <a:endParaRPr lang="he-IL" sz="16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1769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C5D200-AFD0-4541-8251-A289FCE2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Data Cleaning</a:t>
            </a:r>
            <a:endParaRPr lang="en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9063FB5F-2493-4BA9-8FE6-F17809997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7" y="1884879"/>
            <a:ext cx="6381073" cy="3662998"/>
          </a:xfrm>
        </p:spPr>
      </p:pic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EF9D7B1-2DE9-4365-B657-11B94EC35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4" t="33891" r="28785"/>
          <a:stretch/>
        </p:blipFill>
        <p:spPr>
          <a:xfrm>
            <a:off x="962025" y="1884879"/>
            <a:ext cx="4181475" cy="1292542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F5DA9CC5-9276-4547-BCE3-D8C361DF77E9}"/>
              </a:ext>
            </a:extLst>
          </p:cNvPr>
          <p:cNvSpPr/>
          <p:nvPr/>
        </p:nvSpPr>
        <p:spPr>
          <a:xfrm>
            <a:off x="838200" y="1506022"/>
            <a:ext cx="7066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Inter"/>
              </a:rPr>
              <a:t>Replacing the outliers with the median values of BMI column.</a:t>
            </a:r>
            <a:endParaRPr lang="he-IL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04357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85757F7-95EE-4CA5-9110-CD667BF38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888"/>
            <a:ext cx="11153775" cy="4351338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900" b="1" dirty="0">
                <a:latin typeface="Inter"/>
              </a:rPr>
              <a:t>From the data that we want to explore the following questions came to mind:</a:t>
            </a:r>
            <a:endParaRPr lang="he-IL" sz="1900" b="1" dirty="0">
              <a:latin typeface="Inter"/>
            </a:endParaRPr>
          </a:p>
          <a:p>
            <a:pPr algn="l" rtl="0"/>
            <a:r>
              <a:rPr lang="en-US" sz="1700" dirty="0">
                <a:latin typeface="Inter"/>
              </a:rPr>
              <a:t>Subjects that smokes are more prone to having a stroke?</a:t>
            </a:r>
            <a:endParaRPr lang="he-IL" sz="1700" dirty="0">
              <a:latin typeface="Inter"/>
            </a:endParaRPr>
          </a:p>
          <a:p>
            <a:pPr algn="l" rtl="0"/>
            <a:r>
              <a:rPr lang="en-US" sz="1700" dirty="0">
                <a:latin typeface="Inter"/>
              </a:rPr>
              <a:t>High Glucose levels affects the risk of having a stroke?</a:t>
            </a:r>
            <a:endParaRPr lang="he-IL" sz="1700" dirty="0">
              <a:latin typeface="Inter"/>
            </a:endParaRPr>
          </a:p>
          <a:p>
            <a:pPr algn="l" rtl="0"/>
            <a:r>
              <a:rPr lang="en-US" sz="1700" dirty="0">
                <a:latin typeface="Inter"/>
              </a:rPr>
              <a:t>BMI levels affects the risk of having a stroke?</a:t>
            </a:r>
            <a:endParaRPr lang="he-IL" sz="1700" dirty="0">
              <a:latin typeface="Inter"/>
            </a:endParaRPr>
          </a:p>
          <a:p>
            <a:pPr algn="l" rtl="0"/>
            <a:r>
              <a:rPr lang="en-US" sz="1700" dirty="0">
                <a:latin typeface="Inter"/>
              </a:rPr>
              <a:t>What gender is more likely to have a stroke?</a:t>
            </a:r>
            <a:endParaRPr lang="he-IL" sz="1700" dirty="0">
              <a:latin typeface="Inter"/>
            </a:endParaRPr>
          </a:p>
          <a:p>
            <a:pPr algn="l" rtl="0"/>
            <a:r>
              <a:rPr lang="en-US" sz="1700" dirty="0">
                <a:latin typeface="Inter"/>
              </a:rPr>
              <a:t>A subject with heart disease is more prone to having a stroke?</a:t>
            </a:r>
            <a:endParaRPr lang="he-IL" sz="1700" dirty="0">
              <a:latin typeface="Inter"/>
            </a:endParaRPr>
          </a:p>
          <a:p>
            <a:pPr algn="l" rtl="0"/>
            <a:r>
              <a:rPr lang="en-US" sz="1700" dirty="0">
                <a:latin typeface="Inter"/>
              </a:rPr>
              <a:t>Subjects living area affect the chance of having a stroke?</a:t>
            </a:r>
            <a:endParaRPr lang="he-IL" sz="1700" dirty="0">
              <a:latin typeface="Inter"/>
            </a:endParaRPr>
          </a:p>
          <a:p>
            <a:pPr algn="l" rtl="0"/>
            <a:r>
              <a:rPr lang="en-US" sz="1700" dirty="0">
                <a:latin typeface="Inter"/>
              </a:rPr>
              <a:t>Hypertension is a cause of stroke? </a:t>
            </a:r>
          </a:p>
          <a:p>
            <a:pPr algn="l" rtl="0"/>
            <a:r>
              <a:rPr lang="en-US" sz="1700" dirty="0">
                <a:latin typeface="Inter"/>
              </a:rPr>
              <a:t>Subjects jobs sector affect the chance of having a stroke?</a:t>
            </a:r>
            <a:endParaRPr lang="he-IL" sz="1700" dirty="0">
              <a:latin typeface="Inter"/>
            </a:endParaRPr>
          </a:p>
          <a:p>
            <a:pPr algn="l" rtl="0"/>
            <a:r>
              <a:rPr lang="en-US" sz="1700" dirty="0">
                <a:latin typeface="Inter"/>
              </a:rPr>
              <a:t>Subjects of which age group are more likely to get a stroke?</a:t>
            </a:r>
            <a:endParaRPr lang="he-IL" sz="1700" dirty="0">
              <a:latin typeface="Inter"/>
            </a:endParaRPr>
          </a:p>
          <a:p>
            <a:pPr algn="l" rtl="0"/>
            <a:r>
              <a:rPr lang="en-US" sz="1700" dirty="0">
                <a:latin typeface="Inter"/>
              </a:rPr>
              <a:t>Is marriage a cause of strokes?</a:t>
            </a:r>
            <a:endParaRPr lang="he-IL" sz="1700" dirty="0">
              <a:latin typeface="Inter"/>
            </a:endParaRP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06D4D2FC-4EF6-45EE-B29C-9470558E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Exploratory data analysis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6C34AED-AB57-42B7-8570-9D04E1B1A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860"/>
                    </a14:imgEffect>
                    <a14:imgEffect>
                      <a14:saturation sat="53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0625" y="2711451"/>
            <a:ext cx="3381375" cy="4095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369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0556F3-B8BF-4F19-81F0-BE935C4B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Exploring numeric data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IL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A38570CF-298E-49CC-BCC3-213A6E5C2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26" y="3659625"/>
            <a:ext cx="7420236" cy="312217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B3D76-4B38-4E16-9663-0C3577E61675}"/>
              </a:ext>
            </a:extLst>
          </p:cNvPr>
          <p:cNvSpPr txBox="1"/>
          <p:nvPr/>
        </p:nvSpPr>
        <p:spPr>
          <a:xfrm>
            <a:off x="774080" y="1321356"/>
            <a:ext cx="10790005" cy="33239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Scatter plots between numeric values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We can see that the more older the subject is and the more high glucose levels in his blood, the more likely to having stroke.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We can see that that the more BMI the subject has and more high glucose levels, the more likely to having stroke.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We can see that the more older the subject is and the more high his BMI value, the more likely to having stroke.</a:t>
            </a:r>
          </a:p>
          <a:p>
            <a:pPr algn="l" rtl="0"/>
            <a:endParaRPr lang="en-US" sz="1600" dirty="0"/>
          </a:p>
          <a:p>
            <a:pPr algn="l" rtl="0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Those Scatter plots answers 3 questions that we asked:</a:t>
            </a:r>
          </a:p>
          <a:p>
            <a:pPr algn="l" rtl="0"/>
            <a:r>
              <a:rPr lang="en-US" sz="1600" dirty="0"/>
              <a:t>High Glucose levels affects the risk of having a stroke?</a:t>
            </a:r>
          </a:p>
          <a:p>
            <a:pPr algn="l" rtl="0"/>
            <a:r>
              <a:rPr lang="en-US" sz="1600" dirty="0"/>
              <a:t>BMI levels affects the risk of having a stroke?</a:t>
            </a:r>
          </a:p>
          <a:p>
            <a:pPr algn="l" rtl="0"/>
            <a:r>
              <a:rPr lang="en-US" sz="1600" dirty="0"/>
              <a:t>Patients of which age group are more likely to get a stroke?</a:t>
            </a:r>
          </a:p>
          <a:p>
            <a:pPr algn="l" rtl="0"/>
            <a:endParaRPr lang="en-US" sz="1600" dirty="0"/>
          </a:p>
          <a:p>
            <a:pPr algn="l" rtl="0"/>
            <a:endParaRPr lang="en-US" sz="1600" dirty="0"/>
          </a:p>
          <a:p>
            <a:pPr algn="l" rtl="0"/>
            <a:endParaRPr lang="en-US" sz="1600" b="1" dirty="0"/>
          </a:p>
          <a:p>
            <a:pPr algn="l" rt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201754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1136</Words>
  <Application>Microsoft Office PowerPoint</Application>
  <PresentationFormat>מסך רחב</PresentationFormat>
  <Paragraphs>139</Paragraphs>
  <Slides>16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3" baseType="lpstr">
      <vt:lpstr>Aharoni</vt:lpstr>
      <vt:lpstr>Arial</vt:lpstr>
      <vt:lpstr>Calibri</vt:lpstr>
      <vt:lpstr>Calibri Light</vt:lpstr>
      <vt:lpstr>Inter</vt:lpstr>
      <vt:lpstr>Times New Roman</vt:lpstr>
      <vt:lpstr>ערכת נושא Office</vt:lpstr>
      <vt:lpstr>Stroke Prediction Introduction to Data Science Project Course Final Project              </vt:lpstr>
      <vt:lpstr>Background</vt:lpstr>
      <vt:lpstr>מצגת של PowerPoint‏</vt:lpstr>
      <vt:lpstr>מצגת של PowerPoint‏</vt:lpstr>
      <vt:lpstr>מצגת של PowerPoint‏</vt:lpstr>
      <vt:lpstr>מצגת של PowerPoint‏</vt:lpstr>
      <vt:lpstr>Data Cleaning</vt:lpstr>
      <vt:lpstr>Exploratory data analysis</vt:lpstr>
      <vt:lpstr>Exploring numeric data </vt:lpstr>
      <vt:lpstr>Exploring numeric data</vt:lpstr>
      <vt:lpstr>Exploring categorial data  </vt:lpstr>
      <vt:lpstr>מצגת של PowerPoint‏</vt:lpstr>
      <vt:lpstr>Exploring categorial data</vt:lpstr>
      <vt:lpstr>מצגת של PowerPoint‏</vt:lpstr>
      <vt:lpstr>Machine Learning</vt:lpstr>
      <vt:lpstr>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</dc:title>
  <dc:creator>haim bar</dc:creator>
  <cp:lastModifiedBy>דוראל אפרגן</cp:lastModifiedBy>
  <cp:revision>46</cp:revision>
  <dcterms:created xsi:type="dcterms:W3CDTF">2021-05-24T16:57:33Z</dcterms:created>
  <dcterms:modified xsi:type="dcterms:W3CDTF">2021-06-02T07:40:42Z</dcterms:modified>
</cp:coreProperties>
</file>